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18" r:id="rId4"/>
    <p:sldId id="322" r:id="rId5"/>
    <p:sldId id="330" r:id="rId6"/>
    <p:sldId id="306" r:id="rId7"/>
    <p:sldId id="308" r:id="rId8"/>
    <p:sldId id="285" r:id="rId9"/>
    <p:sldId id="276" r:id="rId10"/>
    <p:sldId id="277" r:id="rId11"/>
    <p:sldId id="278" r:id="rId12"/>
    <p:sldId id="280" r:id="rId13"/>
    <p:sldId id="279" r:id="rId14"/>
    <p:sldId id="286" r:id="rId15"/>
    <p:sldId id="301" r:id="rId16"/>
    <p:sldId id="304" r:id="rId17"/>
    <p:sldId id="323" r:id="rId18"/>
    <p:sldId id="327" r:id="rId19"/>
    <p:sldId id="33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13" d="100"/>
          <a:sy n="113" d="100"/>
        </p:scale>
        <p:origin x="-158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CE224-02E7-4098-9203-211202488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8DC89-8741-4826-9D11-2437B468CE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C5A92-45A5-48B1-BAE0-A7CF709AF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3158A-A96A-45F3-859E-59192395A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717C0-A599-42CB-9A59-51058E52D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F3B36-FE6A-4EE4-B45C-445042940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28936-7EBB-4757-B88F-33297126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AEC29-A7F5-4926-BA98-EA7847DA8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60BAF-9A3E-453F-8796-EF8CBACCB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B9FF5-08AF-432F-8A73-BC771E252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7EA2E-2ECC-4C14-BD53-259B54B1C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0AB6A7-1F11-4258-9EE8-ED39998B9C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 charset="0"/>
              </a:rPr>
              <a:t>Chapter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Arial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Momentum, Impulse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Collisions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46125" y="1946275"/>
            <a:ext cx="329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6000" y="2367171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Momentum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Impulse</a:t>
            </a:r>
            <a:endParaRPr lang="en-US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Impulse-Momentum </a:t>
            </a:r>
            <a:r>
              <a:rPr lang="en-US" dirty="0"/>
              <a:t>theorem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Conservation of </a:t>
            </a:r>
            <a:r>
              <a:rPr lang="en-US" dirty="0" smtClean="0"/>
              <a:t>linear momentum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Collisions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Definitions of Terms</a:t>
            </a:r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 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7543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/>
              <a:t>Internal forces</a:t>
            </a:r>
            <a:r>
              <a:rPr lang="en-US" dirty="0"/>
              <a:t> </a:t>
            </a:r>
            <a:r>
              <a:rPr lang="en-US" dirty="0" err="1"/>
              <a:t>Forces</a:t>
            </a:r>
            <a:r>
              <a:rPr lang="en-US" dirty="0"/>
              <a:t> that the objects within the system exert on each other.</a:t>
            </a:r>
          </a:p>
          <a:p>
            <a:pPr>
              <a:spcBef>
                <a:spcPct val="50000"/>
              </a:spcBef>
            </a:pPr>
            <a:r>
              <a:rPr lang="en-US" b="1" i="1" dirty="0"/>
              <a:t>External forces</a:t>
            </a:r>
            <a:r>
              <a:rPr lang="en-US" dirty="0"/>
              <a:t> </a:t>
            </a:r>
            <a:r>
              <a:rPr lang="en-US" dirty="0" err="1"/>
              <a:t>Forces</a:t>
            </a:r>
            <a:r>
              <a:rPr lang="en-US" dirty="0"/>
              <a:t> exerted on the objects by agents that are external to the system.</a:t>
            </a:r>
          </a:p>
          <a:p>
            <a:pPr>
              <a:spcBef>
                <a:spcPct val="50000"/>
              </a:spcBef>
            </a:pPr>
            <a:r>
              <a:rPr lang="en-US" dirty="0"/>
              <a:t>An </a:t>
            </a:r>
            <a:r>
              <a:rPr lang="en-US" b="1" dirty="0"/>
              <a:t>isolated system</a:t>
            </a:r>
            <a:r>
              <a:rPr lang="en-US" dirty="0"/>
              <a:t> is one for which the </a:t>
            </a:r>
            <a:r>
              <a:rPr lang="en-US" dirty="0">
                <a:solidFill>
                  <a:srgbClr val="009900"/>
                </a:solidFill>
              </a:rPr>
              <a:t>vector</a:t>
            </a:r>
            <a:r>
              <a:rPr lang="en-US" dirty="0"/>
              <a:t> sum of the external forces acting on the system 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7.2 </a:t>
            </a:r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The Principle of Conservation of Linear Momentum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total linear </a:t>
            </a:r>
            <a:r>
              <a:rPr lang="en-US" dirty="0">
                <a:solidFill>
                  <a:srgbClr val="009900"/>
                </a:solidFill>
              </a:rPr>
              <a:t>momentum</a:t>
            </a:r>
            <a:r>
              <a:rPr lang="en-US" dirty="0"/>
              <a:t> of an isolated system remains constant (is conserved).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EXAMPLE </a:t>
            </a: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/>
            </a:r>
            <a:b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</a:b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Assembling a Freight Train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" y="213360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 freight train is being assembled in a switching yard, and </a:t>
            </a:r>
            <a:r>
              <a:rPr lang="en-US" dirty="0" smtClean="0"/>
              <a:t>the Figure below shows </a:t>
            </a:r>
            <a:r>
              <a:rPr lang="en-US" dirty="0"/>
              <a:t>two boxcars. Car 1 has a </a:t>
            </a:r>
            <a:r>
              <a:rPr lang="en-US" dirty="0">
                <a:solidFill>
                  <a:srgbClr val="009900"/>
                </a:solidFill>
              </a:rPr>
              <a:t>mass</a:t>
            </a:r>
            <a:r>
              <a:rPr lang="en-US" dirty="0"/>
              <a:t> of </a:t>
            </a:r>
            <a:r>
              <a:rPr lang="en-US" i="1" dirty="0"/>
              <a:t>m</a:t>
            </a:r>
            <a:r>
              <a:rPr lang="en-US" baseline="-30000" dirty="0"/>
              <a:t>1</a:t>
            </a:r>
            <a:r>
              <a:rPr lang="en-US" dirty="0"/>
              <a:t> = 65×10</a:t>
            </a:r>
            <a:r>
              <a:rPr lang="en-US" baseline="30000" dirty="0"/>
              <a:t>3</a:t>
            </a:r>
            <a:r>
              <a:rPr lang="en-US" dirty="0"/>
              <a:t> kg and moves at a </a:t>
            </a:r>
            <a:r>
              <a:rPr lang="en-US" dirty="0">
                <a:solidFill>
                  <a:srgbClr val="009900"/>
                </a:solidFill>
              </a:rPr>
              <a:t>velocity</a:t>
            </a:r>
            <a:r>
              <a:rPr lang="en-US" dirty="0"/>
              <a:t> of </a:t>
            </a:r>
            <a:r>
              <a:rPr lang="en-US" i="1" dirty="0"/>
              <a:t>v</a:t>
            </a:r>
            <a:r>
              <a:rPr lang="en-US" baseline="-30000" dirty="0"/>
              <a:t>01</a:t>
            </a:r>
            <a:r>
              <a:rPr lang="en-US" dirty="0"/>
              <a:t> = +0.80 m/s. Car 2, with a mass of </a:t>
            </a:r>
            <a:r>
              <a:rPr lang="en-US" i="1" dirty="0"/>
              <a:t>m</a:t>
            </a:r>
            <a:r>
              <a:rPr lang="en-US" baseline="-30000" dirty="0"/>
              <a:t>2</a:t>
            </a:r>
            <a:r>
              <a:rPr lang="en-US" dirty="0"/>
              <a:t> = 92×10</a:t>
            </a:r>
            <a:r>
              <a:rPr lang="en-US" baseline="30000" dirty="0"/>
              <a:t>3</a:t>
            </a:r>
            <a:r>
              <a:rPr lang="en-US" dirty="0"/>
              <a:t> kg and a velocity of </a:t>
            </a:r>
            <a:r>
              <a:rPr lang="en-US" i="1" dirty="0"/>
              <a:t>v</a:t>
            </a:r>
            <a:r>
              <a:rPr lang="en-US" baseline="-30000" dirty="0"/>
              <a:t>02</a:t>
            </a:r>
            <a:r>
              <a:rPr lang="en-US" dirty="0"/>
              <a:t> = +1.3 m/s, overtakes car 1 and couples to it. Neglecting </a:t>
            </a:r>
            <a:r>
              <a:rPr lang="en-US" dirty="0">
                <a:solidFill>
                  <a:srgbClr val="009900"/>
                </a:solidFill>
              </a:rPr>
              <a:t>friction</a:t>
            </a:r>
            <a:r>
              <a:rPr lang="en-US" dirty="0"/>
              <a:t>, find the common velocity </a:t>
            </a:r>
            <a:r>
              <a:rPr lang="en-US" i="1" dirty="0" err="1"/>
              <a:t>v</a:t>
            </a:r>
            <a:r>
              <a:rPr lang="en-US" baseline="-30000" dirty="0" err="1"/>
              <a:t>f</a:t>
            </a:r>
            <a:r>
              <a:rPr lang="en-US" dirty="0"/>
              <a:t> of the cars after they become coupled.</a:t>
            </a:r>
          </a:p>
        </p:txBody>
      </p:sp>
      <p:pic>
        <p:nvPicPr>
          <p:cNvPr id="26630" name="Picture 6" descr="F:\PhsH\media\content\main\graphics\illustr\ch7\fig07_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724400"/>
            <a:ext cx="5143500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EXAMPLE: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Ice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Skaters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Starting from rest, two skaters “push off” against each other on smooth level ice, where </a:t>
            </a:r>
            <a:r>
              <a:rPr lang="en-US" dirty="0">
                <a:solidFill>
                  <a:srgbClr val="009900"/>
                </a:solidFill>
              </a:rPr>
              <a:t>friction</a:t>
            </a:r>
            <a:r>
              <a:rPr lang="en-US" dirty="0"/>
              <a:t> is negligible. As </a:t>
            </a:r>
            <a:r>
              <a:rPr lang="en-US" dirty="0" smtClean="0"/>
              <a:t>the Figure </a:t>
            </a:r>
            <a:r>
              <a:rPr lang="en-US" dirty="0"/>
              <a:t>shows, one is a woman (</a:t>
            </a:r>
            <a:r>
              <a:rPr lang="en-US" i="1" dirty="0"/>
              <a:t>m</a:t>
            </a:r>
            <a:r>
              <a:rPr lang="en-US" baseline="-30000" dirty="0"/>
              <a:t>1</a:t>
            </a:r>
            <a:r>
              <a:rPr lang="en-US" dirty="0"/>
              <a:t> = 54 kg), and one is a man (</a:t>
            </a:r>
            <a:r>
              <a:rPr lang="en-US" i="1" dirty="0"/>
              <a:t>m</a:t>
            </a:r>
            <a:r>
              <a:rPr lang="en-US" baseline="-30000" dirty="0"/>
              <a:t>2</a:t>
            </a:r>
            <a:r>
              <a:rPr lang="en-US" dirty="0"/>
              <a:t> = 88 kg). Part </a:t>
            </a:r>
            <a:r>
              <a:rPr lang="en-US" i="1" dirty="0"/>
              <a:t>b</a:t>
            </a:r>
            <a:r>
              <a:rPr lang="en-US" dirty="0"/>
              <a:t> of the drawing shows that the woman moves away with a </a:t>
            </a:r>
            <a:r>
              <a:rPr lang="en-US" dirty="0">
                <a:solidFill>
                  <a:srgbClr val="009900"/>
                </a:solidFill>
              </a:rPr>
              <a:t>velocity</a:t>
            </a:r>
            <a:r>
              <a:rPr lang="en-US" dirty="0"/>
              <a:t> of </a:t>
            </a:r>
            <a:r>
              <a:rPr lang="en-US" i="1" dirty="0"/>
              <a:t>v</a:t>
            </a:r>
            <a:r>
              <a:rPr lang="en-US" baseline="-30000" dirty="0"/>
              <a:t>f1</a:t>
            </a:r>
            <a:r>
              <a:rPr lang="en-US" dirty="0"/>
              <a:t> = +2.5 m/s. Find the “recoil” velocity </a:t>
            </a:r>
            <a:r>
              <a:rPr lang="en-US" i="1" dirty="0"/>
              <a:t>v</a:t>
            </a:r>
            <a:r>
              <a:rPr lang="en-US" baseline="-30000" dirty="0"/>
              <a:t>f2</a:t>
            </a:r>
            <a:r>
              <a:rPr lang="en-US" dirty="0"/>
              <a:t> of the man.</a:t>
            </a:r>
          </a:p>
        </p:txBody>
      </p:sp>
      <p:pic>
        <p:nvPicPr>
          <p:cNvPr id="25606" name="Picture 6" descr="F:\PhsH\media\content\main\graphics\illustr\ch7\fig07_11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267200"/>
            <a:ext cx="5246688" cy="2274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Collisions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458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Collisions are often classified according to whether the total kinetic energy changes during the collision: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</a:rPr>
              <a:t>1.</a:t>
            </a:r>
            <a:r>
              <a:rPr lang="en-US" b="1" i="1" dirty="0">
                <a:solidFill>
                  <a:srgbClr val="000000"/>
                </a:solidFill>
              </a:rPr>
              <a:t>Elastic collision</a:t>
            </a:r>
            <a:r>
              <a:rPr lang="en-US" dirty="0">
                <a:solidFill>
                  <a:srgbClr val="000000"/>
                </a:solidFill>
              </a:rPr>
              <a:t>—One in which the total kinetic energy of the system after the collision is equal to the total kinetic energy before the collision. 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</a:rPr>
              <a:t>2.</a:t>
            </a:r>
            <a:r>
              <a:rPr lang="en-US" b="1" i="1" dirty="0">
                <a:solidFill>
                  <a:srgbClr val="000000"/>
                </a:solidFill>
              </a:rPr>
              <a:t>Inelastic collision</a:t>
            </a:r>
            <a:r>
              <a:rPr lang="en-US" dirty="0">
                <a:solidFill>
                  <a:srgbClr val="000000"/>
                </a:solidFill>
              </a:rPr>
              <a:t>—One in which the total kinetic energy of the system is not the same before and after the collision; if the objects stick together after colliding, the collision is said to be completely inelastic.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 descr="http://edugen.wiley.com/edugen/courses/crs1000/art/images/c07/nw025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762000"/>
            <a:ext cx="234315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Collisions in One Dimension</a:t>
            </a:r>
          </a:p>
        </p:txBody>
      </p:sp>
      <p:pic>
        <p:nvPicPr>
          <p:cNvPr id="51205" name="Picture 5" descr="http://edugen.wiley.com/edugen/courses/crs1000/art/images/c07/nw024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828800"/>
            <a:ext cx="3716338" cy="3357563"/>
          </a:xfrm>
          <a:prstGeom prst="rect">
            <a:avLst/>
          </a:prstGeom>
          <a:noFill/>
        </p:spPr>
      </p:pic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09600" y="5630863"/>
            <a:ext cx="80010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Apply the conservation of momentum.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If the collision is elastic, apply the conservation of energy.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965"/>
            <a:ext cx="7772400" cy="1143000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990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 car (mass = 1100 kg) is traveling at 32 m/s and collides head-on with a sport utility vehicle (mass = 2500 kg) traveling in the opposite direction. In the collision, the two vehicles come to a halt. At what speed was the sport utility vehicle traveling?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8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Football: 3</a:t>
            </a:r>
            <a:r>
              <a:rPr lang="en-US" baseline="30000" dirty="0" smtClean="0"/>
              <a:t>rd</a:t>
            </a:r>
            <a:r>
              <a:rPr lang="en-US" dirty="0" smtClean="0"/>
              <a:t> Down </a:t>
            </a:r>
            <a:endParaRPr lang="en-US" dirty="0"/>
          </a:p>
        </p:txBody>
      </p:sp>
      <p:pic>
        <p:nvPicPr>
          <p:cNvPr id="59394" name="Picture 2" descr="http://4.bp.blogspot.com/_ksxjg7CFQxA/S43o9gOs6xI/AAAAAAAAJzY/lLx6ik7RJgg/s1600/pic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19200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7933" y="48514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During a 3</a:t>
            </a:r>
            <a:r>
              <a:rPr lang="en-US" baseline="30000" dirty="0" smtClean="0"/>
              <a:t>rd</a:t>
            </a:r>
            <a:r>
              <a:rPr lang="en-US" dirty="0" smtClean="0"/>
              <a:t> down play with less than a yard to go, a Minnesota Viking player of mass 70-kg moving at 6 m/s was tackled head-on by a San Francisco 49er of mass 90-kg moving at 5 m/s. Predict the outcome of this play?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3867"/>
            <a:ext cx="7772400" cy="1143000"/>
          </a:xfrm>
        </p:spPr>
        <p:txBody>
          <a:bodyPr/>
          <a:lstStyle/>
          <a:p>
            <a:r>
              <a:rPr lang="en-US" dirty="0" smtClean="0"/>
              <a:t>Car Collision Problem</a:t>
            </a:r>
            <a:endParaRPr lang="en-US" dirty="0"/>
          </a:p>
        </p:txBody>
      </p:sp>
      <p:pic>
        <p:nvPicPr>
          <p:cNvPr id="59394" name="Picture 2" descr="FG09_05-03E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2992441"/>
            <a:ext cx="377190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1044982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car with a mass of 850-kg and a speed of 16 m/s approaches an intersection as shown. A 1200-kg minivan traveling at 21 m/s is heading for the same intersection. The car and minivan collide and stick together. Find the speed (</a:t>
            </a:r>
            <a:r>
              <a:rPr lang="en-US" b="1" dirty="0" err="1"/>
              <a:t>v</a:t>
            </a:r>
            <a:r>
              <a:rPr lang="en-US" baseline="-25000" dirty="0" err="1"/>
              <a:t>f</a:t>
            </a:r>
            <a:r>
              <a:rPr lang="en-US" dirty="0"/>
              <a:t>) and direction (θ) of the wreckage just after the collision, assuming external forces can ignored. </a:t>
            </a:r>
          </a:p>
        </p:txBody>
      </p:sp>
    </p:spTree>
    <p:extLst>
      <p:ext uri="{BB962C8B-B14F-4D97-AF65-F5344CB8AC3E}">
        <p14:creationId xmlns:p14="http://schemas.microsoft.com/office/powerpoint/2010/main" val="8934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 charset="0"/>
              </a:rPr>
              <a:t>Momentum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, p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linear momentum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of an object is the product of the object’s mass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and velocity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5800" y="3200400"/>
            <a:ext cx="7315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Linear momentum is a vector quantity that points in the same direction as the velocity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b="1" i="1" dirty="0" smtClean="0">
                <a:solidFill>
                  <a:srgbClr val="000000"/>
                </a:solidFill>
                <a:cs typeface="Times New Roman" pitchFamily="18" charset="0"/>
              </a:rPr>
              <a:t>SI </a:t>
            </a:r>
            <a:r>
              <a:rPr lang="en-US" b="1" i="1" dirty="0">
                <a:solidFill>
                  <a:srgbClr val="000000"/>
                </a:solidFill>
                <a:cs typeface="Times New Roman" pitchFamily="18" charset="0"/>
              </a:rPr>
              <a:t>Unit of Linear Momentum: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	kilogram · meter/second = (kg · m/s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95817" y="2285999"/>
                <a:ext cx="18243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817" y="2285999"/>
                <a:ext cx="1824346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 charset="0"/>
              </a:rPr>
              <a:t>Impulse,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J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impulse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of a force is the product of the average force and the time interval </a:t>
            </a:r>
            <a:r>
              <a:rPr lang="en-US" dirty="0" err="1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i="1" dirty="0" err="1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during which the force acts:</a:t>
            </a:r>
            <a:endParaRPr lang="en-US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" y="4114800"/>
            <a:ext cx="7696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Impulse is a vector quantity and has the same direction as the average force.</a:t>
            </a:r>
          </a:p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0000"/>
                </a:solidFill>
                <a:cs typeface="Times New Roman" pitchFamily="18" charset="0"/>
              </a:rPr>
              <a:t>SI Unit of Impulse: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newton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· second = (N · s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) = kg. m/s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Impulse and momentum, both have the same unit.</a:t>
            </a:r>
            <a:endParaRPr lang="en-US" dirty="0"/>
          </a:p>
        </p:txBody>
      </p:sp>
      <p:sp>
        <p:nvSpPr>
          <p:cNvPr id="87042" name="AutoShape 2" descr="http://edugen.wileyplus.com/edugen/courses/crs6407/cutnell9780470879528/c07/math/math008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4" name="AutoShape 4" descr="http://edugen.wileyplus.com/edugen/courses/crs6407/cutnell9780470879528/c07/math/math008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993388" y="3174153"/>
                <a:ext cx="118962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</m:e>
                    </m:acc>
                    <m:r>
                      <a:rPr lang="en-US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el-GR" dirty="0" smtClean="0"/>
                  <a:t>Δ</a:t>
                </a:r>
                <a:r>
                  <a:rPr lang="en-US" dirty="0" smtClean="0"/>
                  <a:t>t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388" y="3174153"/>
                <a:ext cx="1189621" cy="506421"/>
              </a:xfrm>
              <a:prstGeom prst="rect">
                <a:avLst/>
              </a:prstGeom>
              <a:blipFill rotWithShape="1">
                <a:blip r:embed="rId2"/>
                <a:stretch>
                  <a:fillRect r="-7692"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CE1029"/>
                </a:solidFill>
                <a:latin typeface="Arial" charset="0"/>
                <a:cs typeface="Arial" charset="0"/>
              </a:rPr>
              <a:t>IMPULSE–MOMENTUM THEOREM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b="1">
                <a:solidFill>
                  <a:srgbClr val="000000"/>
                </a:solidFill>
                <a:latin typeface="Arial" charset="0"/>
              </a:rPr>
            </a:b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9462" name="Picture 6" descr="eqd7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200400"/>
            <a:ext cx="4648200" cy="1143000"/>
          </a:xfrm>
          <a:prstGeom prst="rect">
            <a:avLst/>
          </a:prstGeom>
          <a:noFill/>
        </p:spPr>
      </p:pic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62000" y="1981200"/>
            <a:ext cx="731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When a net </a:t>
            </a:r>
            <a:r>
              <a:rPr lang="en-US" dirty="0">
                <a:solidFill>
                  <a:srgbClr val="009900"/>
                </a:solidFill>
              </a:rPr>
              <a:t>force</a:t>
            </a:r>
            <a:r>
              <a:rPr lang="en-US" dirty="0"/>
              <a:t> acts on an object, the impulse of the net force is equal to the change in </a:t>
            </a:r>
            <a:r>
              <a:rPr lang="en-US" dirty="0">
                <a:solidFill>
                  <a:srgbClr val="009900"/>
                </a:solidFill>
              </a:rPr>
              <a:t>momentum</a:t>
            </a:r>
            <a:r>
              <a:rPr lang="en-US" dirty="0"/>
              <a:t> of the object: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050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11. Suppose a child drives a bumper car head on into the side rail, which exerts a force of 4000 N on the car for 0.200 s. </a:t>
            </a:r>
            <a:br>
              <a:rPr lang="en-US" dirty="0" smtClean="0"/>
            </a:br>
            <a:r>
              <a:rPr lang="en-US" dirty="0" smtClean="0"/>
              <a:t>(a) What impulse is imparted by this force? </a:t>
            </a:r>
            <a:br>
              <a:rPr lang="en-US" dirty="0" smtClean="0"/>
            </a:br>
            <a:r>
              <a:rPr lang="en-US" dirty="0" smtClean="0"/>
              <a:t>(b) Find the final velocity of the bumper car if its initial velocity was 2.80 m/s and the car plus driver have a mass of 200 kg. </a:t>
            </a:r>
            <a:r>
              <a:rPr lang="en-US" smtClean="0"/>
              <a:t>Neglect the friction </a:t>
            </a:r>
            <a:r>
              <a:rPr lang="en-US" dirty="0" smtClean="0"/>
              <a:t>between the car </a:t>
            </a:r>
            <a:r>
              <a:rPr lang="en-US" smtClean="0"/>
              <a:t>and floor.</a:t>
            </a:r>
            <a:endParaRPr lang="en-US" dirty="0"/>
          </a:p>
        </p:txBody>
      </p:sp>
      <p:pic>
        <p:nvPicPr>
          <p:cNvPr id="5" name="Picture 6" descr="eqd7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609600"/>
            <a:ext cx="46482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Impulse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Momentum </a:t>
            </a:r>
            <a:br>
              <a:rPr lang="en-US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in Sports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746125" y="1946275"/>
            <a:ext cx="329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/>
              <a:t>Impulse and momentum play important roles in sports.</a:t>
            </a:r>
          </a:p>
        </p:txBody>
      </p:sp>
      <p:pic>
        <p:nvPicPr>
          <p:cNvPr id="5" name="Picture 3" descr="np00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95600"/>
            <a:ext cx="3276600" cy="2495373"/>
          </a:xfrm>
          <a:prstGeom prst="rect">
            <a:avLst/>
          </a:prstGeom>
          <a:noFill/>
        </p:spPr>
      </p:pic>
      <p:pic>
        <p:nvPicPr>
          <p:cNvPr id="6" name="Picture 4" descr="http://edugen.wiley.com/edugen/courses/crs1000/art/images/c07/np00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9718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Hitting a baseball</a:t>
            </a:r>
          </a:p>
        </p:txBody>
      </p:sp>
      <p:pic>
        <p:nvPicPr>
          <p:cNvPr id="58371" name="Picture 3" descr="np00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3429000" cy="2286000"/>
          </a:xfrm>
          <a:prstGeom prst="rect">
            <a:avLst/>
          </a:prstGeom>
          <a:noFill/>
        </p:spPr>
      </p:pic>
      <p:pic>
        <p:nvPicPr>
          <p:cNvPr id="58372" name="Picture 4" descr="nw02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676400"/>
            <a:ext cx="2897878" cy="2274888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8373" name="Text Box 5"/>
              <p:cNvSpPr txBox="1">
                <a:spLocks noChangeArrowheads="1"/>
              </p:cNvSpPr>
              <p:nvPr/>
            </p:nvSpPr>
            <p:spPr bwMode="auto">
              <a:xfrm>
                <a:off x="609600" y="4419600"/>
                <a:ext cx="8229600" cy="2006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Q: How can we determine the impulse?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dirty="0"/>
                  <a:t>Method-1: Knowing the average force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dirty="0" smtClean="0"/>
                  <a:t>) </a:t>
                </a:r>
                <a:r>
                  <a:rPr lang="en-US" dirty="0"/>
                  <a:t>and contact time (</a:t>
                </a:r>
                <a:r>
                  <a:rPr lang="el-GR" dirty="0">
                    <a:cs typeface="Times New Roman" pitchFamily="18" charset="0"/>
                  </a:rPr>
                  <a:t>Δ</a:t>
                </a:r>
                <a:r>
                  <a:rPr lang="en-US" dirty="0"/>
                  <a:t>t),</a:t>
                </a:r>
                <a:br>
                  <a:rPr lang="en-US" dirty="0"/>
                </a:br>
                <a:r>
                  <a:rPr lang="en-US" dirty="0"/>
                  <a:t>		Impulse =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dirty="0"/>
                  <a:t>Method-2: Impulse = Area under the Force </a:t>
                </a:r>
                <a:r>
                  <a:rPr lang="en-US" i="1" dirty="0"/>
                  <a:t>versus</a:t>
                </a:r>
                <a:r>
                  <a:rPr lang="en-US" dirty="0"/>
                  <a:t> Time graph.</a:t>
                </a:r>
              </a:p>
            </p:txBody>
          </p:sp>
        </mc:Choice>
        <mc:Fallback>
          <p:sp>
            <p:nvSpPr>
              <p:cNvPr id="5837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419600"/>
                <a:ext cx="8229600" cy="2006127"/>
              </a:xfrm>
              <a:prstGeom prst="rect">
                <a:avLst/>
              </a:prstGeom>
              <a:blipFill rotWithShape="1">
                <a:blip r:embed="rId5"/>
                <a:stretch>
                  <a:fillRect l="-1111" t="-2432" b="-607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3886200" y="5410200"/>
          <a:ext cx="11430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1" name="Equation" r:id="rId6" imgW="698197" imgH="215806" progId="Equation.3">
                  <p:embed/>
                </p:oleObj>
              </mc:Choice>
              <mc:Fallback>
                <p:oleObj name="Equation" r:id="rId6" imgW="698197" imgH="215806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10200"/>
                        <a:ext cx="11430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Hailstones Versus Raindrops</a:t>
            </a:r>
          </a:p>
        </p:txBody>
      </p:sp>
      <p:pic>
        <p:nvPicPr>
          <p:cNvPr id="31747" name="Picture 3" descr="http://edugen.wiley.com/edugen/courses/crs1000/art/images/c07/nw024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962400"/>
            <a:ext cx="2743200" cy="1406525"/>
          </a:xfrm>
          <a:prstGeom prst="rect">
            <a:avLst/>
          </a:prstGeom>
          <a:noFill/>
        </p:spPr>
      </p:pic>
      <p:pic>
        <p:nvPicPr>
          <p:cNvPr id="31748" name="Picture 4" descr="http://edugen.wiley.com/edugen/courses/crs1000/art/images/c07/nw024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886200"/>
            <a:ext cx="2743200" cy="1382713"/>
          </a:xfrm>
          <a:prstGeom prst="rect">
            <a:avLst/>
          </a:prstGeom>
          <a:noFill/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853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Unlike rain, hail usually does not come to rest after striking a surface. Instead, the hailstones bounce off the roof of the car. If hail fell instead of rain, would the force on the roof be smaller than, equal to, or greater?</a:t>
            </a:r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Answer: Greater</a:t>
            </a:r>
          </a:p>
        </p:txBody>
      </p:sp>
      <p:pic>
        <p:nvPicPr>
          <p:cNvPr id="7" name="Picture 6" descr="eqd7_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5486400"/>
            <a:ext cx="46482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792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A baseball (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= 0.14 kg) has an initial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velocity, magnitude 38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m/s as it approaches a bat.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bat applies an average force   that is much larger than the weight of the ball, and the ball departs from the bat with a final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velocity, magnitude 38 m/s, as shown below. 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Determine the impulse applied to the ball by the bat. </a:t>
            </a:r>
            <a:endParaRPr lang="en-US" dirty="0"/>
          </a:p>
        </p:txBody>
      </p:sp>
      <p:pic>
        <p:nvPicPr>
          <p:cNvPr id="5" name="Picture 4" descr="eqd7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0"/>
            <a:ext cx="4648200" cy="1143000"/>
          </a:xfrm>
          <a:prstGeom prst="rect">
            <a:avLst/>
          </a:prstGeom>
          <a:noFill/>
        </p:spPr>
      </p:pic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7" y="3674533"/>
            <a:ext cx="46577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837</Words>
  <Application>Microsoft Office PowerPoint</Application>
  <PresentationFormat>On-screen Show (4:3)</PresentationFormat>
  <Paragraphs>55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Equation</vt:lpstr>
      <vt:lpstr>Chapter 8 Momentum, Impulse and Collisions</vt:lpstr>
      <vt:lpstr>Momentum, p</vt:lpstr>
      <vt:lpstr>Impulse, J</vt:lpstr>
      <vt:lpstr>IMPULSE–MOMENTUM THEOREM </vt:lpstr>
      <vt:lpstr>PowerPoint Presentation</vt:lpstr>
      <vt:lpstr>Impulse and Momentum  in Sports</vt:lpstr>
      <vt:lpstr>Hitting a baseball</vt:lpstr>
      <vt:lpstr>Hailstones Versus Raindrops</vt:lpstr>
      <vt:lpstr>Example</vt:lpstr>
      <vt:lpstr>Definitions of Terms  </vt:lpstr>
      <vt:lpstr>7.2 The Principle of Conservation of Linear Momentum</vt:lpstr>
      <vt:lpstr>EXAMPLE  Assembling a Freight Train</vt:lpstr>
      <vt:lpstr>EXAMPLE: Ice Skaters</vt:lpstr>
      <vt:lpstr>Collisions</vt:lpstr>
      <vt:lpstr>PowerPoint Presentation</vt:lpstr>
      <vt:lpstr>Collisions in One Dimension</vt:lpstr>
      <vt:lpstr>Problem</vt:lpstr>
      <vt:lpstr>Football: 3rd Down </vt:lpstr>
      <vt:lpstr>Car Collision Problem</vt:lpstr>
    </vt:vector>
  </TitlesOfParts>
  <Company>Winthrop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Impulse and Momentum</dc:title>
  <dc:creator>visitor</dc:creator>
  <cp:lastModifiedBy>Maheswaranathan, Ponn</cp:lastModifiedBy>
  <cp:revision>33</cp:revision>
  <dcterms:created xsi:type="dcterms:W3CDTF">2003-10-07T18:36:41Z</dcterms:created>
  <dcterms:modified xsi:type="dcterms:W3CDTF">2019-10-07T15:38:49Z</dcterms:modified>
</cp:coreProperties>
</file>